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71" r:id="rId2"/>
    <p:sldId id="286" r:id="rId3"/>
    <p:sldId id="287" r:id="rId4"/>
    <p:sldId id="279" r:id="rId5"/>
    <p:sldId id="274" r:id="rId6"/>
    <p:sldId id="258" r:id="rId7"/>
    <p:sldId id="288" r:id="rId8"/>
    <p:sldId id="290" r:id="rId9"/>
    <p:sldId id="289" r:id="rId10"/>
    <p:sldId id="291" r:id="rId11"/>
    <p:sldId id="292" r:id="rId12"/>
    <p:sldId id="293" r:id="rId13"/>
    <p:sldId id="297" r:id="rId14"/>
    <p:sldId id="294" r:id="rId15"/>
    <p:sldId id="295" r:id="rId16"/>
    <p:sldId id="296" r:id="rId17"/>
  </p:sldIdLst>
  <p:sldSz cx="9144000" cy="6858000" type="screen4x3"/>
  <p:notesSz cx="6805613" cy="9939338"/>
  <p:embeddedFontLst>
    <p:embeddedFont>
      <p:font typeface="나눔고딕" panose="020D0604000000000000" pitchFamily="34" charset="-127"/>
      <p:regular r:id="rId19"/>
      <p:bold r:id="rId20"/>
    </p:embeddedFont>
    <p:embeddedFont>
      <p:font typeface="나눔고딕 ExtraBold" panose="020D0604000000000000" pitchFamily="34" charset="-127"/>
      <p:regular r:id="rId21"/>
      <p:bold r:id="rId22"/>
    </p:embeddedFont>
    <p:embeddedFont>
      <p:font typeface="맑은 고딕" panose="020B0503020000020004" pitchFamily="34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CAA8"/>
    <a:srgbClr val="706868"/>
    <a:srgbClr val="4BA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70" autoAdjust="0"/>
    <p:restoredTop sz="94606"/>
  </p:normalViewPr>
  <p:slideViewPr>
    <p:cSldViewPr>
      <p:cViewPr varScale="1">
        <p:scale>
          <a:sx n="87" d="100"/>
          <a:sy n="87" d="100"/>
        </p:scale>
        <p:origin x="192" y="7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jpg>
</file>

<file path=ppt/media/image13.png>
</file>

<file path=ppt/media/image14.png>
</file>

<file path=ppt/media/image15.jpg>
</file>

<file path=ppt/media/image16.jpeg>
</file>

<file path=ppt/media/image17.jpeg>
</file>

<file path=ppt/media/image18.jp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tiff>
</file>

<file path=ppt/media/image7.png>
</file>

<file path=ppt/media/image8.sv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3A397-4DC3-46CE-9AE3-45BE39C97A59}" type="datetimeFigureOut">
              <a:rPr lang="ko-KR" altLang="en-US" smtClean="0"/>
              <a:pPr/>
              <a:t>2018. 10. 1.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3537" cy="4471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45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F5DD3-10C4-4F53-9E08-2A05AD183D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F5DD3-10C4-4F53-9E08-2A05AD183D37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253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98D8404-51C6-4B08-BD89-F174425806F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381328"/>
            <a:ext cx="864890" cy="160826"/>
          </a:xfrm>
          <a:prstGeom prst="rect">
            <a:avLst/>
          </a:prstGeom>
          <a:noFill/>
        </p:spPr>
      </p:pic>
      <p:sp>
        <p:nvSpPr>
          <p:cNvPr id="16" name="부제목 2"/>
          <p:cNvSpPr txBox="1">
            <a:spLocks/>
          </p:cNvSpPr>
          <p:nvPr userDrawn="1"/>
        </p:nvSpPr>
        <p:spPr>
          <a:xfrm>
            <a:off x="395536" y="6452092"/>
            <a:ext cx="3024336" cy="289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kumimoji="0" lang="ko-KR" alt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. </a:t>
            </a:r>
            <a:r>
              <a:rPr kumimoji="0" lang="ko-KR" altLang="en-US" sz="800" b="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kumimoji="0" lang="ko-KR" altLang="en-US" sz="800" b="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395536" y="404664"/>
            <a:ext cx="8352928" cy="1296144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262290"/>
            <a:ext cx="864890" cy="160826"/>
          </a:xfrm>
          <a:prstGeom prst="rect">
            <a:avLst/>
          </a:prstGeom>
          <a:noFill/>
        </p:spPr>
      </p:pic>
      <p:sp>
        <p:nvSpPr>
          <p:cNvPr id="12" name="제목 1"/>
          <p:cNvSpPr>
            <a:spLocks noGrp="1"/>
          </p:cNvSpPr>
          <p:nvPr>
            <p:ph type="title" hasCustomPrompt="1"/>
          </p:nvPr>
        </p:nvSpPr>
        <p:spPr>
          <a:xfrm>
            <a:off x="683568" y="709712"/>
            <a:ext cx="7776864" cy="2431256"/>
          </a:xfrm>
        </p:spPr>
        <p:txBody>
          <a:bodyPr anchor="t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</a:t>
            </a: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3568" y="3441502"/>
            <a:ext cx="7776864" cy="639762"/>
          </a:xfrm>
        </p:spPr>
        <p:txBody>
          <a:bodyPr anchor="ctr">
            <a:norm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부제목</a:t>
            </a:r>
          </a:p>
        </p:txBody>
      </p:sp>
      <p:sp>
        <p:nvSpPr>
          <p:cNvPr id="1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683568" y="4437113"/>
            <a:ext cx="7776863" cy="360040"/>
          </a:xfrm>
        </p:spPr>
        <p:txBody>
          <a:bodyPr anchor="ctr">
            <a:normAutofit/>
          </a:bodyPr>
          <a:lstStyle>
            <a:lvl1pPr marL="0" indent="0">
              <a:buNone/>
              <a:defRPr sz="10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텍스트를 입력합니다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262290"/>
            <a:ext cx="864890" cy="160826"/>
          </a:xfrm>
          <a:prstGeom prst="rect">
            <a:avLst/>
          </a:prstGeom>
          <a:noFill/>
        </p:spPr>
      </p:pic>
      <p:sp>
        <p:nvSpPr>
          <p:cNvPr id="8" name="제목 1"/>
          <p:cNvSpPr>
            <a:spLocks noGrp="1"/>
          </p:cNvSpPr>
          <p:nvPr>
            <p:ph type="title" hasCustomPrompt="1"/>
          </p:nvPr>
        </p:nvSpPr>
        <p:spPr>
          <a:xfrm>
            <a:off x="683568" y="709712"/>
            <a:ext cx="7632848" cy="2359248"/>
          </a:xfrm>
        </p:spPr>
        <p:txBody>
          <a:bodyPr anchor="t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57200" y="463972"/>
            <a:ext cx="8229600" cy="1152128"/>
          </a:xfrm>
        </p:spPr>
        <p:txBody>
          <a:bodyPr anchor="t">
            <a:normAutofit/>
          </a:bodyPr>
          <a:lstStyle>
            <a:lvl1pPr algn="l">
              <a:defRPr sz="3000" b="1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 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395536" y="404664"/>
            <a:ext cx="8352928" cy="1296144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페이지 번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사용자정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331277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fld id="{CD11B835-C8C7-43F8-9A40-E6B116444874}" type="slidenum">
              <a:rPr lang="ko-KR" altLang="en-US" sz="900" smtClean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lvl="0" algn="l"/>
              <a:t>‹#›</a:t>
            </a:fld>
            <a:endParaRPr lang="ko-KR" altLang="en-US" sz="90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0" r:id="rId2"/>
    <p:sldLayoutId id="2147483668" r:id="rId3"/>
    <p:sldLayoutId id="2147483669" r:id="rId4"/>
    <p:sldLayoutId id="2147483670" r:id="rId5"/>
    <p:sldLayoutId id="2147483662" r:id="rId6"/>
    <p:sldLayoutId id="2147483671" r:id="rId7"/>
    <p:sldLayoutId id="2147483666" r:id="rId8"/>
    <p:sldLayoutId id="2147483649" r:id="rId9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b="1" kern="1200">
          <a:solidFill>
            <a:schemeClr val="accent6">
              <a:lumMod val="75000"/>
            </a:schemeClr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None/>
        <a:defRPr sz="32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None/>
        <a:defRPr sz="28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4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0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0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55576" y="764704"/>
            <a:ext cx="7128792" cy="1470025"/>
          </a:xfrm>
        </p:spPr>
        <p:txBody>
          <a:bodyPr>
            <a:noAutofit/>
          </a:bodyPr>
          <a:lstStyle/>
          <a:p>
            <a:pPr algn="l">
              <a:lnSpc>
                <a:spcPts val="5600"/>
              </a:lnSpc>
            </a:pPr>
            <a:r>
              <a:rPr lang="ko-KR" altLang="en-US" sz="48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나만의 여행 가이드</a:t>
            </a:r>
            <a:br>
              <a:rPr lang="en-US" altLang="ko-KR" sz="48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8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755576" y="3355936"/>
            <a:ext cx="6120680" cy="7931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2018-2</a:t>
            </a:r>
            <a:r>
              <a:rPr kumimoji="0" lang="ko-KR" altLang="en-US" sz="3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 자료구조 설계 개인프로젝트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EFB172-2376-6D4F-89B9-F17C07FED694}"/>
              </a:ext>
            </a:extLst>
          </p:cNvPr>
          <p:cNvSpPr txBox="1"/>
          <p:nvPr/>
        </p:nvSpPr>
        <p:spPr>
          <a:xfrm>
            <a:off x="4090600" y="4437112"/>
            <a:ext cx="4536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디지털이미징공학과</a:t>
            </a:r>
            <a:r>
              <a:rPr lang="ko-KR" altLang="en-US" sz="2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20155857</a:t>
            </a:r>
            <a:r>
              <a:rPr lang="ko-KR" altLang="en-US" sz="2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 손희덕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Solution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02.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Solving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A84D443-84FB-DD45-9F7E-4A97B470D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983" y="1451073"/>
            <a:ext cx="2936752" cy="19139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2E83A0-2E02-8C45-A3D5-A54B8C6A691B}"/>
              </a:ext>
            </a:extLst>
          </p:cNvPr>
          <p:cNvSpPr txBox="1"/>
          <p:nvPr/>
        </p:nvSpPr>
        <p:spPr>
          <a:xfrm>
            <a:off x="467544" y="1556793"/>
            <a:ext cx="4176464" cy="4481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STACK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활용한 미로 찾기 예제 활용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현재의 위치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현재의 시간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현재의 날짜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위의 정보를 기반으로 현재에서 형성되는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Dynamic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Graph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로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Routh Stack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 들어갈 최적의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Attraction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찾는다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Time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Table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형성하지 못한다면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Pop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시켜 해당 노드에서 차 순위 노드로 이동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Time Table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채울 때 까지 반복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7FDC7BAA-DE04-7C47-B48D-7E9D7D63E7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4841211"/>
              </p:ext>
            </p:extLst>
          </p:nvPr>
        </p:nvGraphicFramePr>
        <p:xfrm>
          <a:off x="5220072" y="3813076"/>
          <a:ext cx="1468376" cy="273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188">
                  <a:extLst>
                    <a:ext uri="{9D8B030D-6E8A-4147-A177-3AD203B41FA5}">
                      <a16:colId xmlns:a16="http://schemas.microsoft.com/office/drawing/2014/main" val="4243966137"/>
                    </a:ext>
                  </a:extLst>
                </a:gridCol>
                <a:gridCol w="734188">
                  <a:extLst>
                    <a:ext uri="{9D8B030D-6E8A-4147-A177-3AD203B41FA5}">
                      <a16:colId xmlns:a16="http://schemas.microsoft.com/office/drawing/2014/main" val="1753219140"/>
                    </a:ext>
                  </a:extLst>
                </a:gridCol>
              </a:tblGrid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시간</a:t>
                      </a: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9.19[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71579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30501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64717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381934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225579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799310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55060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306605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998083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885418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207456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4943E81-7D29-C64A-A1AE-8A5C041F1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436169"/>
              </p:ext>
            </p:extLst>
          </p:nvPr>
        </p:nvGraphicFramePr>
        <p:xfrm>
          <a:off x="6998359" y="3813076"/>
          <a:ext cx="1468376" cy="273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188">
                  <a:extLst>
                    <a:ext uri="{9D8B030D-6E8A-4147-A177-3AD203B41FA5}">
                      <a16:colId xmlns:a16="http://schemas.microsoft.com/office/drawing/2014/main" val="4243966137"/>
                    </a:ext>
                  </a:extLst>
                </a:gridCol>
                <a:gridCol w="734188">
                  <a:extLst>
                    <a:ext uri="{9D8B030D-6E8A-4147-A177-3AD203B41FA5}">
                      <a16:colId xmlns:a16="http://schemas.microsoft.com/office/drawing/2014/main" val="1753219140"/>
                    </a:ext>
                  </a:extLst>
                </a:gridCol>
              </a:tblGrid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시간</a:t>
                      </a: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9.19[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71579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30501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64717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381934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225579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799310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55060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306605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998083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885418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207456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4ED9CFDF-0D64-0F48-A954-15808F1E24E0}"/>
              </a:ext>
            </a:extLst>
          </p:cNvPr>
          <p:cNvSpPr txBox="1"/>
          <p:nvPr/>
        </p:nvSpPr>
        <p:spPr>
          <a:xfrm>
            <a:off x="5202311" y="3419773"/>
            <a:ext cx="33342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에서 경로 순위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: 1. B     2. C</a:t>
            </a:r>
            <a:endParaRPr lang="ko-KR" altLang="en-US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8123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Da</a:t>
            </a:r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ta Collection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03. 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Building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2E83A0-2E02-8C45-A3D5-A54B8C6A691B}"/>
              </a:ext>
            </a:extLst>
          </p:cNvPr>
          <p:cNvSpPr txBox="1"/>
          <p:nvPr/>
        </p:nvSpPr>
        <p:spPr>
          <a:xfrm>
            <a:off x="467544" y="1306724"/>
            <a:ext cx="4176464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Attraction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DD6086-BD44-F44A-A747-C5730D603E49}"/>
              </a:ext>
            </a:extLst>
          </p:cNvPr>
          <p:cNvSpPr txBox="1"/>
          <p:nvPr/>
        </p:nvSpPr>
        <p:spPr>
          <a:xfrm>
            <a:off x="611560" y="1806861"/>
            <a:ext cx="240420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폐관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휴무 시간 정보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FB1DB4-3BE5-184C-AE92-8A9FE4D988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306998"/>
            <a:ext cx="2304256" cy="34062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5B9A3BD-DF5D-4C43-A80D-4DFE493E5CE3}"/>
              </a:ext>
            </a:extLst>
          </p:cNvPr>
          <p:cNvSpPr txBox="1"/>
          <p:nvPr/>
        </p:nvSpPr>
        <p:spPr>
          <a:xfrm>
            <a:off x="539552" y="5713289"/>
            <a:ext cx="254821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프렌즈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유럽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여행가이드북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6A2DDE-F257-7B41-BC69-DCEB895A0A44}"/>
              </a:ext>
            </a:extLst>
          </p:cNvPr>
          <p:cNvSpPr txBox="1"/>
          <p:nvPr/>
        </p:nvSpPr>
        <p:spPr>
          <a:xfrm>
            <a:off x="3576688" y="1806861"/>
            <a:ext cx="240420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평균 관람 시간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28DB479-202D-FA4D-98F3-19A217D09C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2209848"/>
            <a:ext cx="3479596" cy="34092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C4B9CC1-9A50-7D4D-BAD3-79D0FC7238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732" y="1908651"/>
            <a:ext cx="1582812" cy="82526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3344E92-9951-B542-9D72-6C039143C166}"/>
              </a:ext>
            </a:extLst>
          </p:cNvPr>
          <p:cNvSpPr txBox="1"/>
          <p:nvPr/>
        </p:nvSpPr>
        <p:spPr>
          <a:xfrm>
            <a:off x="4017530" y="5710957"/>
            <a:ext cx="372282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Tripadvisor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– 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여행 후기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&amp;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데이터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1701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Da</a:t>
            </a:r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ta Collection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03. 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Building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2E83A0-2E02-8C45-A3D5-A54B8C6A691B}"/>
              </a:ext>
            </a:extLst>
          </p:cNvPr>
          <p:cNvSpPr txBox="1"/>
          <p:nvPr/>
        </p:nvSpPr>
        <p:spPr>
          <a:xfrm>
            <a:off x="467544" y="1306724"/>
            <a:ext cx="4176464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Path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DD6086-BD44-F44A-A747-C5730D603E49}"/>
              </a:ext>
            </a:extLst>
          </p:cNvPr>
          <p:cNvSpPr txBox="1"/>
          <p:nvPr/>
        </p:nvSpPr>
        <p:spPr>
          <a:xfrm>
            <a:off x="746892" y="1755447"/>
            <a:ext cx="240420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이동 시간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–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대중교통 기준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9459333-6A74-AC49-AAB5-F34CAED2A6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80" y="2255583"/>
            <a:ext cx="6084676" cy="35497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9F773D6-0F14-8246-B637-928958ED75B1}"/>
              </a:ext>
            </a:extLst>
          </p:cNvPr>
          <p:cNvSpPr txBox="1"/>
          <p:nvPr/>
        </p:nvSpPr>
        <p:spPr>
          <a:xfrm>
            <a:off x="791580" y="5858659"/>
            <a:ext cx="6084676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Google Map – 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교통혼잡도를 반영하지 않고 이동 시간을 수집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0578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Program </a:t>
            </a:r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Model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03. 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Building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6C4102-8AE6-4841-AB7C-9D1D2EC5BF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562" y="1522533"/>
            <a:ext cx="5579902" cy="46531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A619DE5-D81C-194C-B7C5-73D2A41EE2F6}"/>
              </a:ext>
            </a:extLst>
          </p:cNvPr>
          <p:cNvSpPr txBox="1"/>
          <p:nvPr/>
        </p:nvSpPr>
        <p:spPr>
          <a:xfrm>
            <a:off x="467544" y="1556793"/>
            <a:ext cx="2404202" cy="4665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Menu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관리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관광지 등록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관광지 목록 확인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관광지 세부 정보 확인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시스템 초기화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실행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희망 관광지 입력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여행 날짜 입력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활동 시간 입력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경로 찾기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DE22F3-82FD-3844-9117-993799B1031B}"/>
              </a:ext>
            </a:extLst>
          </p:cNvPr>
          <p:cNvSpPr txBox="1"/>
          <p:nvPr/>
        </p:nvSpPr>
        <p:spPr>
          <a:xfrm>
            <a:off x="3114915" y="4365104"/>
            <a:ext cx="284359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회원관리 기록부 코드 활용</a:t>
            </a:r>
            <a:endParaRPr lang="en-US" altLang="ko-KR" sz="28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  <a:cs typeface="+mj-cs"/>
            </a:endParaRPr>
          </a:p>
          <a:p>
            <a:pPr algn="r"/>
            <a:endParaRPr lang="en-US" altLang="ko-KR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  <a:cs typeface="+mj-cs"/>
            </a:endParaRPr>
          </a:p>
          <a:p>
            <a:pPr algn="r"/>
            <a:r>
              <a:rPr lang="ko-KR" altLang="en-US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데이터를 텍스트 파일에 저장</a:t>
            </a:r>
            <a:r>
              <a:rPr lang="en-US" altLang="ko-KR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,</a:t>
            </a:r>
          </a:p>
          <a:p>
            <a:pPr algn="r"/>
            <a:r>
              <a:rPr lang="ko-KR" altLang="en-US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직접 기록 및 활용 할 수 있다</a:t>
            </a:r>
            <a:r>
              <a:rPr lang="en-US" altLang="ko-KR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.</a:t>
            </a:r>
            <a:endParaRPr lang="ko-KR" altLang="en-US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86743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>
            <a:extLst>
              <a:ext uri="{FF2B5EF4-FFF2-40B4-BE49-F238E27FC236}">
                <a16:creationId xmlns:a16="http://schemas.microsoft.com/office/drawing/2014/main" id="{FA310416-0965-C042-A4C4-A8A07D9335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04664"/>
            <a:ext cx="3264363" cy="2448272"/>
          </a:xfrm>
          <a:prstGeom prst="rect">
            <a:avLst/>
          </a:prstGeom>
          <a:ln w="69850">
            <a:solidFill>
              <a:schemeClr val="bg1"/>
            </a:solidFill>
          </a:ln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CEC29E47-05A1-2A44-B890-D29AA4B2C4DE}"/>
              </a:ext>
            </a:extLst>
          </p:cNvPr>
          <p:cNvSpPr/>
          <p:nvPr/>
        </p:nvSpPr>
        <p:spPr>
          <a:xfrm>
            <a:off x="0" y="4221088"/>
            <a:ext cx="9144000" cy="2204864"/>
          </a:xfrm>
          <a:prstGeom prst="rect">
            <a:avLst/>
          </a:prstGeom>
          <a:solidFill>
            <a:schemeClr val="accent6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제목 1">
            <a:extLst>
              <a:ext uri="{FF2B5EF4-FFF2-40B4-BE49-F238E27FC236}">
                <a16:creationId xmlns:a16="http://schemas.microsoft.com/office/drawing/2014/main" id="{1E7B9189-F72E-9344-90A8-F6E531664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34208" y="4869160"/>
            <a:ext cx="6518482" cy="1756603"/>
          </a:xfrm>
        </p:spPr>
        <p:txBody>
          <a:bodyPr>
            <a:noAutofit/>
          </a:bodyPr>
          <a:lstStyle/>
          <a:p>
            <a:pPr algn="l"/>
            <a:r>
              <a:rPr lang="en-US" altLang="ko-KR" sz="8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BARCELONA</a:t>
            </a:r>
            <a:endParaRPr lang="ko-KR" altLang="en-US" sz="8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33" name="제목 1">
            <a:extLst>
              <a:ext uri="{FF2B5EF4-FFF2-40B4-BE49-F238E27FC236}">
                <a16:creationId xmlns:a16="http://schemas.microsoft.com/office/drawing/2014/main" id="{72938AEC-685A-8242-B52A-D5EA6E9E0AC4}"/>
              </a:ext>
            </a:extLst>
          </p:cNvPr>
          <p:cNvSpPr txBox="1">
            <a:spLocks/>
          </p:cNvSpPr>
          <p:nvPr/>
        </p:nvSpPr>
        <p:spPr>
          <a:xfrm>
            <a:off x="13870" y="4221088"/>
            <a:ext cx="8158530" cy="9782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b="1" kern="120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ko-KR" altLang="en-US" sz="48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천재 건축가 가우디의 도시</a:t>
            </a:r>
          </a:p>
        </p:txBody>
      </p:sp>
    </p:spTree>
    <p:extLst>
      <p:ext uri="{BB962C8B-B14F-4D97-AF65-F5344CB8AC3E}">
        <p14:creationId xmlns:p14="http://schemas.microsoft.com/office/powerpoint/2010/main" val="559818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Attraction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03. Building </a:t>
            </a:r>
          </a:p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3536C-128D-0A4D-939C-658ADA8D5425}"/>
              </a:ext>
            </a:extLst>
          </p:cNvPr>
          <p:cNvSpPr txBox="1"/>
          <p:nvPr/>
        </p:nvSpPr>
        <p:spPr>
          <a:xfrm>
            <a:off x="467544" y="1475597"/>
            <a:ext cx="3744416" cy="4850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스페인을 대표하는 명소들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축제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공연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그라시아거리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카사밀라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카사바트요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람블라스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거리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구엘저택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고딕지구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대성당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왕의광장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피카소 미술관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카탈라나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음악당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산 </a:t>
            </a: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파우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병원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사그라다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파밀리아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성당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A24823-6487-6044-8DE7-55C76A1F6A72}"/>
              </a:ext>
            </a:extLst>
          </p:cNvPr>
          <p:cNvSpPr txBox="1"/>
          <p:nvPr/>
        </p:nvSpPr>
        <p:spPr>
          <a:xfrm>
            <a:off x="3650840" y="1506369"/>
            <a:ext cx="3744416" cy="4111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카탈루냐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미술관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스페인마을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미로 미술관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구엘 공원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몬세라트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캄프누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몬주익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언덕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몬주익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분수쇼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야경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벙커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벙커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야경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7BBB69E-351F-8948-BC80-5DBB94CE13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28" b="16434"/>
          <a:stretch/>
        </p:blipFill>
        <p:spPr>
          <a:xfrm>
            <a:off x="6444200" y="4977908"/>
            <a:ext cx="2699799" cy="188009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E111937-FC9A-C744-A4C7-60FEF7687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563" y="3212976"/>
            <a:ext cx="2699482" cy="179965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2D01E38-1035-AE46-AB25-F7324586B8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519" y="1196752"/>
            <a:ext cx="2699481" cy="201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000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" altLang="ko-KR" sz="3200" dirty="0"/>
              <a:t>Variable </a:t>
            </a:r>
            <a:r>
              <a:rPr lang="en-US" altLang="ko-KR" sz="3200" dirty="0"/>
              <a:t>Setting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03. Building </a:t>
            </a:r>
          </a:p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3536C-128D-0A4D-939C-658ADA8D5425}"/>
              </a:ext>
            </a:extLst>
          </p:cNvPr>
          <p:cNvSpPr txBox="1"/>
          <p:nvPr/>
        </p:nvSpPr>
        <p:spPr>
          <a:xfrm>
            <a:off x="467544" y="1475597"/>
            <a:ext cx="244827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휴무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폐관 시간 정보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9AD279-1A70-8E48-8ACA-8C1359690FD9}"/>
              </a:ext>
            </a:extLst>
          </p:cNvPr>
          <p:cNvSpPr txBox="1"/>
          <p:nvPr/>
        </p:nvSpPr>
        <p:spPr>
          <a:xfrm>
            <a:off x="800658" y="1858296"/>
            <a:ext cx="3267286" cy="2357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요일 월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[0]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~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일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[6]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접근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</a:t>
            </a:r>
            <a:r>
              <a:rPr lang="en-US" altLang="ko-KR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openTime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</a:t>
            </a:r>
            <a:r>
              <a:rPr lang="en-US" altLang="ko-KR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closeTime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전부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Minute</a:t>
            </a: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으로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변환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ex. 9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9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*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60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540</a:t>
            </a:r>
          </a:p>
          <a:p>
            <a:pPr>
              <a:lnSpc>
                <a:spcPct val="150000"/>
              </a:lnSpc>
            </a:pP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14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40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60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*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14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+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40=880</a:t>
            </a:r>
          </a:p>
          <a:p>
            <a:pPr>
              <a:lnSpc>
                <a:spcPct val="150000"/>
              </a:lnSpc>
            </a:pPr>
            <a:endParaRPr lang="en-US" altLang="ko-KR" sz="12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평균 관람시간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StayTime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E4BD7A-166F-7149-AA65-8AE47E8CA854}"/>
              </a:ext>
            </a:extLst>
          </p:cNvPr>
          <p:cNvSpPr txBox="1"/>
          <p:nvPr/>
        </p:nvSpPr>
        <p:spPr>
          <a:xfrm>
            <a:off x="497858" y="4714110"/>
            <a:ext cx="244827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Path : 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관광지 이동시간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ABA4EA-AC17-E347-A86D-B350114215BC}"/>
              </a:ext>
            </a:extLst>
          </p:cNvPr>
          <p:cNvSpPr txBox="1"/>
          <p:nvPr/>
        </p:nvSpPr>
        <p:spPr>
          <a:xfrm>
            <a:off x="800658" y="5080072"/>
            <a:ext cx="3267286" cy="1526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방향성 없음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차원 배열로 표현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 단위로 저장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133B41A-49AA-0C4F-B2F0-CAEC2F7960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63"/>
          <a:stretch/>
        </p:blipFill>
        <p:spPr>
          <a:xfrm>
            <a:off x="3635896" y="1582403"/>
            <a:ext cx="5112568" cy="484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700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I</a:t>
            </a:r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DEA BUILDING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9062C7-C797-1449-9476-94576AB85C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84" y="1632198"/>
            <a:ext cx="2476971" cy="4405707"/>
          </a:xfrm>
          <a:prstGeom prst="rect">
            <a:avLst/>
          </a:prstGeom>
          <a:ln w="38100">
            <a:solidFill>
              <a:srgbClr val="706868"/>
            </a:solidFill>
          </a:ln>
        </p:spPr>
      </p:pic>
      <p:sp>
        <p:nvSpPr>
          <p:cNvPr id="19" name="부제목 2">
            <a:extLst>
              <a:ext uri="{FF2B5EF4-FFF2-40B4-BE49-F238E27FC236}">
                <a16:creationId xmlns:a16="http://schemas.microsoft.com/office/drawing/2014/main" id="{7CBD11E1-C4CE-A045-A4FB-C57921323FB9}"/>
              </a:ext>
            </a:extLst>
          </p:cNvPr>
          <p:cNvSpPr txBox="1">
            <a:spLocks/>
          </p:cNvSpPr>
          <p:nvPr/>
        </p:nvSpPr>
        <p:spPr>
          <a:xfrm>
            <a:off x="3535616" y="1574106"/>
            <a:ext cx="5356863" cy="43578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9.11[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화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16:00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~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22:00</a:t>
            </a:r>
          </a:p>
          <a:p>
            <a:pPr>
              <a:lnSpc>
                <a:spcPct val="150000"/>
              </a:lnSpc>
            </a:pP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경복궁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대림미술관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호호식당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심산애</a:t>
            </a: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갈 곳은 많지만 시간은 정해져 있다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경복궁 먼저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?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미술관 먼저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?</a:t>
            </a:r>
          </a:p>
          <a:p>
            <a:pPr>
              <a:lnSpc>
                <a:spcPct val="150000"/>
              </a:lnSpc>
            </a:pP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✓ 경복궁 ➤  </a:t>
            </a:r>
            <a:r>
              <a:rPr lang="ko-KR" altLang="en-US" sz="20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호호식당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➤ </a:t>
            </a:r>
            <a:r>
              <a:rPr lang="ko-KR" altLang="en-US" sz="20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대림미술관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➤ </a:t>
            </a:r>
            <a:r>
              <a:rPr lang="ko-KR" altLang="en-US" sz="20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심산애</a:t>
            </a: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0010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I</a:t>
            </a:r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DEA BUILDING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2" name="그림 11" descr="NHN로고-흰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84368" y="6309320"/>
            <a:ext cx="852686" cy="20464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9062C7-C797-1449-9476-94576AB85C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84" y="1632199"/>
            <a:ext cx="2476971" cy="4405705"/>
          </a:xfrm>
          <a:prstGeom prst="rect">
            <a:avLst/>
          </a:prstGeom>
          <a:ln w="38100">
            <a:solidFill>
              <a:srgbClr val="706868"/>
            </a:solidFill>
          </a:ln>
        </p:spPr>
      </p:pic>
      <p:sp>
        <p:nvSpPr>
          <p:cNvPr id="19" name="부제목 2">
            <a:extLst>
              <a:ext uri="{FF2B5EF4-FFF2-40B4-BE49-F238E27FC236}">
                <a16:creationId xmlns:a16="http://schemas.microsoft.com/office/drawing/2014/main" id="{7CBD11E1-C4CE-A045-A4FB-C57921323FB9}"/>
              </a:ext>
            </a:extLst>
          </p:cNvPr>
          <p:cNvSpPr txBox="1">
            <a:spLocks/>
          </p:cNvSpPr>
          <p:nvPr/>
        </p:nvSpPr>
        <p:spPr>
          <a:xfrm>
            <a:off x="3535616" y="1574107"/>
            <a:ext cx="5356863" cy="3358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9.11[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화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16:00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~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22:00</a:t>
            </a:r>
          </a:p>
          <a:p>
            <a:pPr>
              <a:lnSpc>
                <a:spcPct val="150000"/>
              </a:lnSpc>
            </a:pP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✓ 경복궁 ➤  </a:t>
            </a:r>
            <a:r>
              <a:rPr lang="ko-KR" altLang="en-US" sz="20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호호식당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➤ </a:t>
            </a:r>
            <a:r>
              <a:rPr lang="ko-KR" altLang="en-US" sz="2000" b="1" spc="-20" dirty="0" err="1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대림미술관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➤ </a:t>
            </a:r>
            <a:r>
              <a:rPr lang="ko-KR" altLang="en-US" sz="20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심산애</a:t>
            </a: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휴무일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개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폐관 시간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공사</a:t>
            </a: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다양한 이유로 일정에 지장이 생긴다</a:t>
            </a: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✓ </a:t>
            </a:r>
            <a:r>
              <a:rPr lang="ko-KR" altLang="en-US" sz="20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대림미술관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➤  </a:t>
            </a:r>
            <a:r>
              <a:rPr lang="ko-KR" altLang="en-US" sz="20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호호식당</a:t>
            </a:r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➤ 경복궁 ➤ </a:t>
            </a:r>
            <a:r>
              <a:rPr lang="ko-KR" altLang="en-US" sz="20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심산애</a:t>
            </a: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B9458EA-61F3-C549-9220-5FBD0B313A13}"/>
              </a:ext>
            </a:extLst>
          </p:cNvPr>
          <p:cNvSpPr/>
          <p:nvPr/>
        </p:nvSpPr>
        <p:spPr>
          <a:xfrm>
            <a:off x="1040857" y="5301208"/>
            <a:ext cx="1396424" cy="144016"/>
          </a:xfrm>
          <a:prstGeom prst="rect">
            <a:avLst/>
          </a:prstGeom>
          <a:solidFill>
            <a:srgbClr val="FFC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6A8CDA8-99D0-7E45-B76D-9EEEC47D53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506" y="4932796"/>
            <a:ext cx="1155700" cy="12192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C7A5E2F0-0EB9-1249-B58A-33F8183DDFED}"/>
              </a:ext>
            </a:extLst>
          </p:cNvPr>
          <p:cNvSpPr/>
          <p:nvPr/>
        </p:nvSpPr>
        <p:spPr>
          <a:xfrm>
            <a:off x="3805433" y="5081388"/>
            <a:ext cx="4943031" cy="974030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최적의 코스 짜기 프로그램</a:t>
            </a:r>
            <a:endParaRPr lang="en-US" altLang="ko-KR" sz="20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r>
              <a:rPr lang="ko-KR" altLang="en-US" sz="1400" b="1" spc="-20" dirty="0" err="1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제한점</a:t>
            </a:r>
            <a:r>
              <a:rPr lang="ko-KR" altLang="en-US" sz="14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4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 데이터가 너무 방대하다</a:t>
            </a:r>
            <a:r>
              <a:rPr lang="en-US" altLang="ko-KR" sz="14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20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42305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16253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143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55576" y="641973"/>
            <a:ext cx="6316216" cy="2549718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자유여행</a:t>
            </a:r>
            <a: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,</a:t>
            </a:r>
            <a:b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나는 가고 싶은 곳은 많고</a:t>
            </a:r>
            <a:b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시간은 정해져 있다</a:t>
            </a:r>
            <a: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.</a:t>
            </a:r>
            <a:b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r>
              <a:rPr lang="ko-KR" altLang="en-US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나의 여행 코스는</a:t>
            </a:r>
            <a:r>
              <a:rPr lang="en-US" altLang="ko-KR" sz="4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?</a:t>
            </a:r>
            <a:endParaRPr lang="ko-KR" altLang="en-US" sz="4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01. IDEA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FA8874E-3F76-4040-882D-A67D47E1A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54" y="3603713"/>
            <a:ext cx="4067746" cy="2935557"/>
          </a:xfrm>
          <a:prstGeom prst="rect">
            <a:avLst/>
          </a:prstGeom>
        </p:spPr>
      </p:pic>
      <p:pic>
        <p:nvPicPr>
          <p:cNvPr id="10" name="그래픽 9">
            <a:extLst>
              <a:ext uri="{FF2B5EF4-FFF2-40B4-BE49-F238E27FC236}">
                <a16:creationId xmlns:a16="http://schemas.microsoft.com/office/drawing/2014/main" id="{58ADBCD2-69E4-E446-9F53-D069318EC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83172" y="1412776"/>
            <a:ext cx="1825562" cy="18255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F231E4F-1EEF-9247-A6D4-6C2F196C26CD}"/>
              </a:ext>
            </a:extLst>
          </p:cNvPr>
          <p:cNvSpPr txBox="1"/>
          <p:nvPr/>
        </p:nvSpPr>
        <p:spPr>
          <a:xfrm>
            <a:off x="4860032" y="3603713"/>
            <a:ext cx="3744416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ko-KR" altLang="en-US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나에게 주어진 시간은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9.3(</a:t>
            </a:r>
            <a:r>
              <a:rPr lang="ko-KR" altLang="en-US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월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)</a:t>
            </a:r>
            <a:r>
              <a:rPr lang="ko-KR" altLang="en-US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 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~</a:t>
            </a:r>
            <a:r>
              <a:rPr lang="ko-KR" altLang="en-US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 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9.5(</a:t>
            </a:r>
            <a:r>
              <a:rPr lang="ko-KR" altLang="en-US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수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ko-KR" altLang="en-US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어디를 가고 싶은가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A, B ,C ,D,E,F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ko-KR" altLang="en-US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나의 교통 수단은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?</a:t>
            </a:r>
          </a:p>
          <a:p>
            <a:pPr algn="r"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뚜벅이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..</a:t>
            </a:r>
            <a:r>
              <a:rPr lang="ko-KR" altLang="en-US" sz="2000" b="1" dirty="0" err="1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ㅜ</a:t>
            </a:r>
            <a:endParaRPr lang="en-US" altLang="ko-KR" sz="2000" b="1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-8648" y="19332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5D074A02-1D73-7A40-BD79-BCD064649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04" y="188640"/>
            <a:ext cx="8082191" cy="5400600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5FEE3CAD-B63E-7C44-A0AC-363C5898F55E}"/>
              </a:ext>
            </a:extLst>
          </p:cNvPr>
          <p:cNvSpPr/>
          <p:nvPr/>
        </p:nvSpPr>
        <p:spPr>
          <a:xfrm>
            <a:off x="530904" y="5777880"/>
            <a:ext cx="8064896" cy="963488"/>
          </a:xfrm>
          <a:prstGeom prst="rect">
            <a:avLst/>
          </a:prstGeom>
          <a:noFill/>
          <a:ln w="5715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Graph</a:t>
            </a:r>
            <a:r>
              <a:rPr lang="ko-KR" altLang="en-US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의 구조는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?</a:t>
            </a:r>
            <a:b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</a:br>
            <a:r>
              <a:rPr lang="en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Vertex =</a:t>
            </a:r>
            <a:r>
              <a:rPr lang="ko-KR" altLang="en-US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 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Attraction</a:t>
            </a:r>
            <a:r>
              <a:rPr lang="en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 			 edge =</a:t>
            </a:r>
            <a:r>
              <a:rPr lang="ko-KR" altLang="en-US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 </a:t>
            </a:r>
            <a:r>
              <a:rPr lang="en-US" altLang="ko-KR" sz="2000" b="1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Path</a:t>
            </a:r>
            <a:endParaRPr lang="en" altLang="ko-KR" sz="2000" b="1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76E0B8A-25B6-F64C-9C73-4DEB5D037B99}"/>
              </a:ext>
            </a:extLst>
          </p:cNvPr>
          <p:cNvSpPr>
            <a:spLocks noChangeAspect="1"/>
          </p:cNvSpPr>
          <p:nvPr/>
        </p:nvSpPr>
        <p:spPr>
          <a:xfrm>
            <a:off x="4419352" y="764704"/>
            <a:ext cx="288000" cy="2880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9E8F620-B298-094E-BB92-F3174BF5E3DC}"/>
              </a:ext>
            </a:extLst>
          </p:cNvPr>
          <p:cNvSpPr>
            <a:spLocks noChangeAspect="1"/>
          </p:cNvSpPr>
          <p:nvPr/>
        </p:nvSpPr>
        <p:spPr>
          <a:xfrm>
            <a:off x="3491880" y="1628800"/>
            <a:ext cx="288000" cy="2880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E6D0F0D-9ADA-1943-AEA7-68C0FE7FBF61}"/>
              </a:ext>
            </a:extLst>
          </p:cNvPr>
          <p:cNvSpPr>
            <a:spLocks noChangeAspect="1"/>
          </p:cNvSpPr>
          <p:nvPr/>
        </p:nvSpPr>
        <p:spPr>
          <a:xfrm>
            <a:off x="1115616" y="6259624"/>
            <a:ext cx="288000" cy="2880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371C1FC-968D-E041-A509-DC6F48F4F367}"/>
              </a:ext>
            </a:extLst>
          </p:cNvPr>
          <p:cNvSpPr>
            <a:spLocks noChangeAspect="1"/>
          </p:cNvSpPr>
          <p:nvPr/>
        </p:nvSpPr>
        <p:spPr>
          <a:xfrm>
            <a:off x="4860032" y="3412590"/>
            <a:ext cx="288000" cy="2880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4D3AC2-A853-C044-9EC3-21B0B1242670}"/>
              </a:ext>
            </a:extLst>
          </p:cNvPr>
          <p:cNvSpPr>
            <a:spLocks noChangeAspect="1"/>
          </p:cNvSpPr>
          <p:nvPr/>
        </p:nvSpPr>
        <p:spPr>
          <a:xfrm>
            <a:off x="4362338" y="3933056"/>
            <a:ext cx="288000" cy="2880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9A1C44-494A-094A-96D7-051105A0D02A}"/>
              </a:ext>
            </a:extLst>
          </p:cNvPr>
          <p:cNvSpPr>
            <a:spLocks noChangeAspect="1"/>
          </p:cNvSpPr>
          <p:nvPr/>
        </p:nvSpPr>
        <p:spPr>
          <a:xfrm>
            <a:off x="6876256" y="2566519"/>
            <a:ext cx="288000" cy="2880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E1C40D5-E590-9246-B309-B9BDD15101AC}"/>
              </a:ext>
            </a:extLst>
          </p:cNvPr>
          <p:cNvSpPr>
            <a:spLocks noChangeAspect="1"/>
          </p:cNvSpPr>
          <p:nvPr/>
        </p:nvSpPr>
        <p:spPr>
          <a:xfrm>
            <a:off x="2158621" y="3789056"/>
            <a:ext cx="288000" cy="2880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60B497F-E88D-C549-97B2-DC3F251C1B31}"/>
              </a:ext>
            </a:extLst>
          </p:cNvPr>
          <p:cNvSpPr>
            <a:spLocks noChangeAspect="1"/>
          </p:cNvSpPr>
          <p:nvPr/>
        </p:nvSpPr>
        <p:spPr>
          <a:xfrm>
            <a:off x="2014621" y="2710519"/>
            <a:ext cx="288000" cy="2880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995A04B1-6B8A-3A4D-B281-14227E7D503A}"/>
              </a:ext>
            </a:extLst>
          </p:cNvPr>
          <p:cNvCxnSpPr/>
          <p:nvPr/>
        </p:nvCxnSpPr>
        <p:spPr>
          <a:xfrm flipV="1">
            <a:off x="2158621" y="1772800"/>
            <a:ext cx="1477259" cy="108171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028BD521-38ED-5E47-872D-EB5F6B6054AF}"/>
              </a:ext>
            </a:extLst>
          </p:cNvPr>
          <p:cNvCxnSpPr>
            <a:cxnSpLocks/>
          </p:cNvCxnSpPr>
          <p:nvPr/>
        </p:nvCxnSpPr>
        <p:spPr>
          <a:xfrm flipV="1">
            <a:off x="3635880" y="948238"/>
            <a:ext cx="908679" cy="8245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A3E1DB37-795E-8641-997C-37BFE6817A02}"/>
              </a:ext>
            </a:extLst>
          </p:cNvPr>
          <p:cNvCxnSpPr>
            <a:cxnSpLocks/>
          </p:cNvCxnSpPr>
          <p:nvPr/>
        </p:nvCxnSpPr>
        <p:spPr>
          <a:xfrm>
            <a:off x="2322160" y="3970660"/>
            <a:ext cx="2222399" cy="10639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9B10081B-AFEA-4C41-AB64-B807D10D8A91}"/>
              </a:ext>
            </a:extLst>
          </p:cNvPr>
          <p:cNvCxnSpPr>
            <a:cxnSpLocks/>
          </p:cNvCxnSpPr>
          <p:nvPr/>
        </p:nvCxnSpPr>
        <p:spPr>
          <a:xfrm flipV="1">
            <a:off x="4486017" y="3556590"/>
            <a:ext cx="518015" cy="5370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A7604783-DA3F-674B-83EB-1D9C0021EC3F}"/>
              </a:ext>
            </a:extLst>
          </p:cNvPr>
          <p:cNvCxnSpPr>
            <a:cxnSpLocks/>
          </p:cNvCxnSpPr>
          <p:nvPr/>
        </p:nvCxnSpPr>
        <p:spPr>
          <a:xfrm flipV="1">
            <a:off x="5004032" y="2710520"/>
            <a:ext cx="2016224" cy="84607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8461FBBF-0847-F744-922A-62CFB43513D3}"/>
              </a:ext>
            </a:extLst>
          </p:cNvPr>
          <p:cNvCxnSpPr>
            <a:cxnSpLocks/>
          </p:cNvCxnSpPr>
          <p:nvPr/>
        </p:nvCxnSpPr>
        <p:spPr>
          <a:xfrm>
            <a:off x="5652120" y="6453336"/>
            <a:ext cx="43208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Graph Model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" name="부제목 2"/>
          <p:cNvSpPr txBox="1">
            <a:spLocks/>
          </p:cNvSpPr>
          <p:nvPr/>
        </p:nvSpPr>
        <p:spPr>
          <a:xfrm>
            <a:off x="514075" y="1861844"/>
            <a:ext cx="3528392" cy="4145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가고 싶은 관광지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개관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폐관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휴무 정보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평균 관람 시간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교통 정보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60B3F4-929D-1943-A725-42D0ECD42A23}"/>
              </a:ext>
            </a:extLst>
          </p:cNvPr>
          <p:cNvSpPr txBox="1"/>
          <p:nvPr/>
        </p:nvSpPr>
        <p:spPr>
          <a:xfrm>
            <a:off x="755576" y="1400179"/>
            <a:ext cx="280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Vertex[Attraction]</a:t>
            </a:r>
            <a:endParaRPr lang="ko-KR" altLang="en-US" sz="24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7843FB-6BAF-EA4F-86F2-509226E28423}"/>
              </a:ext>
            </a:extLst>
          </p:cNvPr>
          <p:cNvSpPr txBox="1"/>
          <p:nvPr/>
        </p:nvSpPr>
        <p:spPr>
          <a:xfrm>
            <a:off x="5208662" y="1405507"/>
            <a:ext cx="1811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Edge[Path]</a:t>
            </a:r>
            <a:endParaRPr lang="ko-KR" altLang="en-US" sz="24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D57ADA5-1B65-254A-8A82-FD043DF7442C}"/>
              </a:ext>
            </a:extLst>
          </p:cNvPr>
          <p:cNvSpPr>
            <a:spLocks noChangeAspect="1"/>
          </p:cNvSpPr>
          <p:nvPr/>
        </p:nvSpPr>
        <p:spPr>
          <a:xfrm>
            <a:off x="395536" y="1471901"/>
            <a:ext cx="288000" cy="288000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02.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Model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2929ED97-186F-3C4D-B442-91ED3C6AA6D0}"/>
              </a:ext>
            </a:extLst>
          </p:cNvPr>
          <p:cNvCxnSpPr>
            <a:cxnSpLocks/>
          </p:cNvCxnSpPr>
          <p:nvPr/>
        </p:nvCxnSpPr>
        <p:spPr>
          <a:xfrm>
            <a:off x="4776582" y="1628800"/>
            <a:ext cx="43208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FBF2CC6-F193-8047-A282-26F06B4E06BC}"/>
              </a:ext>
            </a:extLst>
          </p:cNvPr>
          <p:cNvSpPr txBox="1"/>
          <p:nvPr/>
        </p:nvSpPr>
        <p:spPr>
          <a:xfrm>
            <a:off x="755576" y="4365104"/>
            <a:ext cx="280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Result</a:t>
            </a:r>
            <a:endParaRPr lang="ko-KR" altLang="en-US" sz="24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40CD90C-7442-1C43-923D-CE7D2B0C2AFF}"/>
              </a:ext>
            </a:extLst>
          </p:cNvPr>
          <p:cNvSpPr/>
          <p:nvPr/>
        </p:nvSpPr>
        <p:spPr>
          <a:xfrm>
            <a:off x="755560" y="4943873"/>
            <a:ext cx="2243674" cy="1729043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" name="부제목 2">
            <a:extLst>
              <a:ext uri="{FF2B5EF4-FFF2-40B4-BE49-F238E27FC236}">
                <a16:creationId xmlns:a16="http://schemas.microsoft.com/office/drawing/2014/main" id="{2FEF73CB-8DF8-824E-90B8-2BA18F39E078}"/>
              </a:ext>
            </a:extLst>
          </p:cNvPr>
          <p:cNvSpPr txBox="1">
            <a:spLocks/>
          </p:cNvSpPr>
          <p:nvPr/>
        </p:nvSpPr>
        <p:spPr>
          <a:xfrm>
            <a:off x="5361062" y="2027708"/>
            <a:ext cx="3528392" cy="4145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추천 경로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판단 기준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이동 시간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관람 시간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여행 일정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날짜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시간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관광지 운영 정보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9902A0-69D3-F040-AF95-61621F3B1834}"/>
              </a:ext>
            </a:extLst>
          </p:cNvPr>
          <p:cNvSpPr txBox="1"/>
          <p:nvPr/>
        </p:nvSpPr>
        <p:spPr>
          <a:xfrm>
            <a:off x="755560" y="4992786"/>
            <a:ext cx="22436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9.3 [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월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-A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예상관람시간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@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pPr algn="ctr"/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 이동시간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#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endParaRPr kumimoji="1" lang="en-US" altLang="ko-KR" sz="12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</a:t>
            </a:r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-B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예상관람시간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@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pPr algn="ctr"/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 이동시간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#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endParaRPr kumimoji="1" lang="en-US" altLang="ko-KR" sz="12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</a:t>
            </a:r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-C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예상관람시간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@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pPr algn="ctr"/>
            <a:r>
              <a:rPr kumimoji="1" lang="ko-KR" altLang="en-US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❗️주의 </a:t>
            </a:r>
            <a:r>
              <a:rPr kumimoji="1" lang="en-US" altLang="ko-KR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 폐관 시간 </a:t>
            </a:r>
            <a:r>
              <a:rPr kumimoji="1" lang="en-US" altLang="ko-KR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20</a:t>
            </a:r>
            <a:r>
              <a:rPr kumimoji="1" lang="ko-KR" altLang="en-US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시</a:t>
            </a:r>
            <a:r>
              <a:rPr kumimoji="1" lang="en-US" altLang="ko-KR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!</a:t>
            </a:r>
            <a:endParaRPr kumimoji="1" lang="ko-KR" altLang="en-US" sz="1200" b="1" dirty="0">
              <a:solidFill>
                <a:srgbClr val="FF0000"/>
              </a:solidFill>
            </a:endParaRPr>
          </a:p>
          <a:p>
            <a:endParaRPr kumimoji="1" lang="ko-KR" altLang="en-US" sz="12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1A69A9F-DB5F-D94B-9D84-85D802E0286B}"/>
              </a:ext>
            </a:extLst>
          </p:cNvPr>
          <p:cNvSpPr/>
          <p:nvPr/>
        </p:nvSpPr>
        <p:spPr>
          <a:xfrm>
            <a:off x="3654745" y="4943873"/>
            <a:ext cx="2243674" cy="1729043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FF1ECC4-1FE4-D446-8645-BBF3D618EB83}"/>
              </a:ext>
            </a:extLst>
          </p:cNvPr>
          <p:cNvSpPr txBox="1"/>
          <p:nvPr/>
        </p:nvSpPr>
        <p:spPr>
          <a:xfrm>
            <a:off x="3654745" y="4992786"/>
            <a:ext cx="22436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9.4 [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화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-D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예상관람시간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@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pPr algn="ctr"/>
            <a:r>
              <a:rPr kumimoji="1" lang="ko-KR" altLang="en-US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❗️주의 </a:t>
            </a:r>
            <a:r>
              <a:rPr kumimoji="1" lang="en-US" altLang="ko-KR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 점심시간 </a:t>
            </a:r>
            <a:r>
              <a:rPr kumimoji="1" lang="en-US" altLang="ko-KR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12</a:t>
            </a:r>
            <a:r>
              <a:rPr kumimoji="1" lang="ko-KR" altLang="en-US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시 </a:t>
            </a:r>
            <a:r>
              <a:rPr kumimoji="1" lang="en-US" altLang="ko-KR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~</a:t>
            </a:r>
            <a:r>
              <a:rPr kumimoji="1" lang="ko-KR" altLang="en-US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13</a:t>
            </a:r>
            <a:r>
              <a:rPr kumimoji="1" lang="ko-KR" altLang="en-US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시</a:t>
            </a:r>
            <a:r>
              <a:rPr kumimoji="1" lang="en-US" altLang="ko-KR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!</a:t>
            </a:r>
            <a:endParaRPr kumimoji="1" lang="ko-KR" altLang="en-US" sz="1200" b="1" dirty="0">
              <a:solidFill>
                <a:srgbClr val="FF0000"/>
              </a:solidFill>
            </a:endParaRPr>
          </a:p>
          <a:p>
            <a:pPr algn="ctr"/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 이동시간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#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endParaRPr kumimoji="1" lang="en-US" altLang="ko-KR" sz="12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endParaRPr kumimoji="1" lang="en-US" altLang="ko-KR" sz="12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kumimoji="1"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</a:t>
            </a:r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-E[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예상관람시간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@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endParaRPr kumimoji="1" lang="ko-KR" altLang="en-US" sz="1200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CA05810-5881-2E43-A1C1-2E4DD2DC810F}"/>
              </a:ext>
            </a:extLst>
          </p:cNvPr>
          <p:cNvSpPr/>
          <p:nvPr/>
        </p:nvSpPr>
        <p:spPr>
          <a:xfrm>
            <a:off x="6553930" y="4943873"/>
            <a:ext cx="2243674" cy="1729043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E9CE5C-B9AC-1E44-BEA4-5F68E7983209}"/>
              </a:ext>
            </a:extLst>
          </p:cNvPr>
          <p:cNvSpPr txBox="1"/>
          <p:nvPr/>
        </p:nvSpPr>
        <p:spPr>
          <a:xfrm>
            <a:off x="6553930" y="4992786"/>
            <a:ext cx="224367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9.5 [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금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-F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예상관람시간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@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pPr algn="ctr"/>
            <a:r>
              <a:rPr kumimoji="1" lang="ko-KR" altLang="en-US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❗️주의 </a:t>
            </a:r>
            <a:r>
              <a:rPr kumimoji="1" lang="en-US" altLang="ko-KR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 오픈 시간 </a:t>
            </a:r>
            <a:r>
              <a:rPr kumimoji="1" lang="en-US" altLang="ko-KR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9</a:t>
            </a:r>
            <a:r>
              <a:rPr kumimoji="1" lang="ko-KR" altLang="en-US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시</a:t>
            </a:r>
            <a:r>
              <a:rPr kumimoji="1" lang="en-US" altLang="ko-KR" sz="1200" b="1" spc="-20" dirty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!</a:t>
            </a:r>
            <a:endParaRPr kumimoji="1" lang="en-US" altLang="ko-KR" sz="12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 이동시간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#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endParaRPr kumimoji="1" lang="en-US" altLang="ko-KR" sz="12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</a:t>
            </a:r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-G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예상관람시간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@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pPr algn="ctr"/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 이동시간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#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endParaRPr kumimoji="1" lang="en-US" altLang="ko-KR" sz="12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</a:t>
            </a:r>
            <a:r>
              <a:rPr kumimoji="1"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-H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예상관람시간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@</a:t>
            </a:r>
            <a:r>
              <a:rPr kumimoji="1"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kumimoji="1"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</p:txBody>
      </p: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218C35E5-C3C7-2B43-9A57-4668BF4957A7}"/>
              </a:ext>
            </a:extLst>
          </p:cNvPr>
          <p:cNvCxnSpPr>
            <a:cxnSpLocks/>
            <a:stCxn id="23" idx="3"/>
            <a:endCxn id="30" idx="1"/>
          </p:cNvCxnSpPr>
          <p:nvPr/>
        </p:nvCxnSpPr>
        <p:spPr>
          <a:xfrm>
            <a:off x="2999234" y="5808395"/>
            <a:ext cx="655511" cy="0"/>
          </a:xfrm>
          <a:prstGeom prst="line">
            <a:avLst/>
          </a:prstGeom>
          <a:ln w="63500">
            <a:solidFill>
              <a:srgbClr val="706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[R] 35">
            <a:extLst>
              <a:ext uri="{FF2B5EF4-FFF2-40B4-BE49-F238E27FC236}">
                <a16:creationId xmlns:a16="http://schemas.microsoft.com/office/drawing/2014/main" id="{2976D2DA-B4A8-8A41-A7BB-FA9D148D7E2D}"/>
              </a:ext>
            </a:extLst>
          </p:cNvPr>
          <p:cNvCxnSpPr>
            <a:cxnSpLocks/>
          </p:cNvCxnSpPr>
          <p:nvPr/>
        </p:nvCxnSpPr>
        <p:spPr>
          <a:xfrm>
            <a:off x="5898419" y="5808395"/>
            <a:ext cx="655511" cy="0"/>
          </a:xfrm>
          <a:prstGeom prst="line">
            <a:avLst/>
          </a:prstGeom>
          <a:ln w="63500">
            <a:solidFill>
              <a:srgbClr val="706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Data Structure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02.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Solving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24" name="부제목 2">
            <a:extLst>
              <a:ext uri="{FF2B5EF4-FFF2-40B4-BE49-F238E27FC236}">
                <a16:creationId xmlns:a16="http://schemas.microsoft.com/office/drawing/2014/main" id="{5A38B42E-BD10-2743-A13C-916784D04DE7}"/>
              </a:ext>
            </a:extLst>
          </p:cNvPr>
          <p:cNvSpPr txBox="1">
            <a:spLocks/>
          </p:cNvSpPr>
          <p:nvPr/>
        </p:nvSpPr>
        <p:spPr>
          <a:xfrm>
            <a:off x="421215" y="2107575"/>
            <a:ext cx="4129933" cy="5167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관광지의 수는 쉽게 변하지 않는다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05200"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-&gt; 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구조체 행렬에 데이터를 저장한다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</a:p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구조체 변수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휴관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폐관 정보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요일 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평균 관람시간 등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" name="부제목 2">
            <a:extLst>
              <a:ext uri="{FF2B5EF4-FFF2-40B4-BE49-F238E27FC236}">
                <a16:creationId xmlns:a16="http://schemas.microsoft.com/office/drawing/2014/main" id="{34D94D7B-8BC9-C14B-B94A-71D299DBB77F}"/>
              </a:ext>
            </a:extLst>
          </p:cNvPr>
          <p:cNvSpPr txBox="1">
            <a:spLocks/>
          </p:cNvSpPr>
          <p:nvPr/>
        </p:nvSpPr>
        <p:spPr>
          <a:xfrm>
            <a:off x="4067944" y="1755158"/>
            <a:ext cx="3528392" cy="487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Graph Attraction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3536C-128D-0A4D-939C-658ADA8D5425}"/>
              </a:ext>
            </a:extLst>
          </p:cNvPr>
          <p:cNvSpPr txBox="1"/>
          <p:nvPr/>
        </p:nvSpPr>
        <p:spPr>
          <a:xfrm>
            <a:off x="5004048" y="2115199"/>
            <a:ext cx="3744416" cy="2265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가고 싶은 관광지의 모임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사용자가 입력한 관광지의 목록을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Attraction Data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에서 정보를 가져와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그래프 노드를 형성한다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B8AAAACF-8F38-0343-8D2B-74BCA7DC03E9}"/>
              </a:ext>
            </a:extLst>
          </p:cNvPr>
          <p:cNvSpPr txBox="1">
            <a:spLocks/>
          </p:cNvSpPr>
          <p:nvPr/>
        </p:nvSpPr>
        <p:spPr>
          <a:xfrm>
            <a:off x="-31685" y="1755158"/>
            <a:ext cx="3528392" cy="487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Attraction Data</a:t>
            </a: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E0DF5239-8F30-0D44-9020-8D8585C5429B}"/>
              </a:ext>
            </a:extLst>
          </p:cNvPr>
          <p:cNvSpPr txBox="1">
            <a:spLocks/>
          </p:cNvSpPr>
          <p:nvPr/>
        </p:nvSpPr>
        <p:spPr>
          <a:xfrm>
            <a:off x="4066119" y="3772425"/>
            <a:ext cx="3528392" cy="487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Path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0F33C3-4308-9E41-9BA2-F291CBA3150E}"/>
              </a:ext>
            </a:extLst>
          </p:cNvPr>
          <p:cNvSpPr txBox="1"/>
          <p:nvPr/>
        </p:nvSpPr>
        <p:spPr>
          <a:xfrm>
            <a:off x="5002223" y="4100624"/>
            <a:ext cx="3744416" cy="2265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Graph Attraction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사이의 이동시간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개관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폐관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교통 정보를 인자로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요일에 따라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Dynamic Graph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Edge</a:t>
            </a: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6306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Data </a:t>
            </a:r>
            <a:r>
              <a:rPr lang="en-US" altLang="ko-KR" sz="3000" b="1" spc="-100" dirty="0" err="1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Structure_</a:t>
            </a:r>
            <a:r>
              <a:rPr lang="en-US" altLang="ko-KR" sz="3000" spc="-100" dirty="0" err="1">
                <a:latin typeface="나눔고딕 ExtraBold" pitchFamily="50" charset="-127"/>
                <a:ea typeface="나눔고딕 ExtraBold" pitchFamily="50" charset="-127"/>
              </a:rPr>
              <a:t>Path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02.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Solving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4182D1-00CD-F548-8521-4AFF68C9EDA2}"/>
              </a:ext>
            </a:extLst>
          </p:cNvPr>
          <p:cNvSpPr txBox="1"/>
          <p:nvPr/>
        </p:nvSpPr>
        <p:spPr>
          <a:xfrm>
            <a:off x="5890437" y="16257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4511EB-23C3-C94F-BB26-694EC222631F}"/>
              </a:ext>
            </a:extLst>
          </p:cNvPr>
          <p:cNvSpPr txBox="1"/>
          <p:nvPr/>
        </p:nvSpPr>
        <p:spPr>
          <a:xfrm>
            <a:off x="755576" y="1196752"/>
            <a:ext cx="6984776" cy="1895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 시작 시간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종료 시간을 입력  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-&gt;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30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 단위의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Time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Table</a:t>
            </a: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휴관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폐관 정보를 기준으로 한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Path Time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Table 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[Path]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Graph Attraction B</a:t>
            </a: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371DE3A-78C4-4545-97FB-3C7B43D0DF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708046"/>
              </p:ext>
            </p:extLst>
          </p:nvPr>
        </p:nvGraphicFramePr>
        <p:xfrm>
          <a:off x="755576" y="2708919"/>
          <a:ext cx="7806360" cy="35978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795">
                  <a:extLst>
                    <a:ext uri="{9D8B030D-6E8A-4147-A177-3AD203B41FA5}">
                      <a16:colId xmlns:a16="http://schemas.microsoft.com/office/drawing/2014/main" val="574165009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902739545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2816489328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3467280306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503675967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2616452562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228484031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3634803116"/>
                    </a:ext>
                  </a:extLst>
                </a:gridCol>
              </a:tblGrid>
              <a:tr h="3060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시간</a:t>
                      </a: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H[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방문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069483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16:30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172761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17:00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813762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17:30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530389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18:00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643546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18:30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374449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19:00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7356118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19:30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353861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20:00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128099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20:30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72781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451B09E-A138-3040-B355-ED491061457C}"/>
              </a:ext>
            </a:extLst>
          </p:cNvPr>
          <p:cNvSpPr txBox="1"/>
          <p:nvPr/>
        </p:nvSpPr>
        <p:spPr>
          <a:xfrm>
            <a:off x="4499992" y="6306793"/>
            <a:ext cx="41764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From B To ? 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경로 순위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C,G,A…………D,E</a:t>
            </a:r>
            <a:endParaRPr lang="ko-KR" altLang="en-US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7149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Data </a:t>
            </a:r>
            <a:r>
              <a:rPr lang="en-US" altLang="ko-KR" sz="3000" spc="-100" dirty="0" err="1">
                <a:latin typeface="나눔고딕 ExtraBold" pitchFamily="50" charset="-127"/>
                <a:ea typeface="나눔고딕 ExtraBold" pitchFamily="50" charset="-127"/>
              </a:rPr>
              <a:t>Structure_Route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02.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Solving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D35ACEED-A359-A545-B745-FA8F7124A2B3}"/>
              </a:ext>
            </a:extLst>
          </p:cNvPr>
          <p:cNvSpPr txBox="1">
            <a:spLocks/>
          </p:cNvSpPr>
          <p:nvPr/>
        </p:nvSpPr>
        <p:spPr>
          <a:xfrm>
            <a:off x="467544" y="1658961"/>
            <a:ext cx="7586317" cy="4145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결과값에 해당하는 부분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요일 별 관광 추천 경로를 저장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Linked List</a:t>
            </a: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활용한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Stack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구조를 사용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B826BE0-61DB-964F-AEE6-FEFFFC1BC5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1108968"/>
              </p:ext>
            </p:extLst>
          </p:nvPr>
        </p:nvGraphicFramePr>
        <p:xfrm>
          <a:off x="1043608" y="2996952"/>
          <a:ext cx="41764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582405287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1646905545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54690598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992785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Attraction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200" dirty="0"/>
                        <a:t>관광 시간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200" dirty="0"/>
                        <a:t>도착시간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200" dirty="0"/>
                        <a:t>출발시간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485842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659265D7-9118-FE4B-9904-4832F4A77D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6946358"/>
              </p:ext>
            </p:extLst>
          </p:nvPr>
        </p:nvGraphicFramePr>
        <p:xfrm>
          <a:off x="1043608" y="3533854"/>
          <a:ext cx="41764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582405287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1646905545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54690598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992785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120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10:00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12:00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485842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01D59D6E-F059-3949-A9C2-AE8A4D04B9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332950"/>
              </p:ext>
            </p:extLst>
          </p:nvPr>
        </p:nvGraphicFramePr>
        <p:xfrm>
          <a:off x="1043608" y="4317982"/>
          <a:ext cx="41764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582405287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1646905545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54690598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992785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180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13:00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16:00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485842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7AD3D702-555E-EE41-81DE-CC1E997515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607988"/>
              </p:ext>
            </p:extLst>
          </p:nvPr>
        </p:nvGraphicFramePr>
        <p:xfrm>
          <a:off x="1043608" y="5102110"/>
          <a:ext cx="41764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582405287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1646905545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54690598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992785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H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90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16:30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18:00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485842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C2D5B74A-45BD-4246-B9E4-D493B9B3DE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452124"/>
              </p:ext>
            </p:extLst>
          </p:nvPr>
        </p:nvGraphicFramePr>
        <p:xfrm>
          <a:off x="1043608" y="5886238"/>
          <a:ext cx="41764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582405287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1646905545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54690598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992785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210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18:30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21:30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485842"/>
                  </a:ext>
                </a:extLst>
              </a:tr>
            </a:tbl>
          </a:graphicData>
        </a:graphic>
      </p:graphicFrame>
      <p:sp>
        <p:nvSpPr>
          <p:cNvPr id="4" name="아래쪽 화살표[D] 3">
            <a:extLst>
              <a:ext uri="{FF2B5EF4-FFF2-40B4-BE49-F238E27FC236}">
                <a16:creationId xmlns:a16="http://schemas.microsoft.com/office/drawing/2014/main" id="{CACD5E24-4948-6C47-BDFD-278C9561A625}"/>
              </a:ext>
            </a:extLst>
          </p:cNvPr>
          <p:cNvSpPr/>
          <p:nvPr/>
        </p:nvSpPr>
        <p:spPr>
          <a:xfrm>
            <a:off x="2483768" y="4028307"/>
            <a:ext cx="1296144" cy="166061"/>
          </a:xfrm>
          <a:prstGeom prst="downArrow">
            <a:avLst/>
          </a:prstGeom>
          <a:noFill/>
          <a:ln>
            <a:solidFill>
              <a:srgbClr val="DDCA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ln>
                  <a:solidFill>
                    <a:sysClr val="windowText" lastClr="000000"/>
                  </a:solidFill>
                </a:ln>
              </a:rPr>
              <a:t>60</a:t>
            </a:r>
            <a:endParaRPr kumimoji="1" lang="ko-KR" altLang="en-US" sz="1200" b="1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62887FAA-4C01-AE4F-93CA-C86545473CB4}"/>
              </a:ext>
            </a:extLst>
          </p:cNvPr>
          <p:cNvSpPr/>
          <p:nvPr/>
        </p:nvSpPr>
        <p:spPr>
          <a:xfrm>
            <a:off x="2489498" y="4806758"/>
            <a:ext cx="1296144" cy="166061"/>
          </a:xfrm>
          <a:prstGeom prst="downArrow">
            <a:avLst/>
          </a:prstGeom>
          <a:noFill/>
          <a:ln>
            <a:solidFill>
              <a:srgbClr val="DDCA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solidFill>
                  <a:schemeClr val="tx1"/>
                </a:solidFill>
              </a:rPr>
              <a:t>30</a:t>
            </a:r>
            <a:endParaRPr kumimoji="1"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3" name="아래쪽 화살표[D] 12">
            <a:extLst>
              <a:ext uri="{FF2B5EF4-FFF2-40B4-BE49-F238E27FC236}">
                <a16:creationId xmlns:a16="http://schemas.microsoft.com/office/drawing/2014/main" id="{C474EDD0-4757-174D-93AF-DCCB8424D28F}"/>
              </a:ext>
            </a:extLst>
          </p:cNvPr>
          <p:cNvSpPr/>
          <p:nvPr/>
        </p:nvSpPr>
        <p:spPr>
          <a:xfrm>
            <a:off x="2483768" y="5614818"/>
            <a:ext cx="1296144" cy="166061"/>
          </a:xfrm>
          <a:prstGeom prst="downArrow">
            <a:avLst/>
          </a:prstGeom>
          <a:noFill/>
          <a:ln>
            <a:solidFill>
              <a:srgbClr val="DDCA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solidFill>
                  <a:schemeClr val="tx1"/>
                </a:solidFill>
              </a:rPr>
              <a:t>30</a:t>
            </a:r>
            <a:endParaRPr kumimoji="1" lang="ko-KR" altLang="en-US" sz="1200" b="1" dirty="0">
              <a:solidFill>
                <a:schemeClr val="tx1"/>
              </a:solidFill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47E4A61-901C-EA47-B2C7-FD6CD61DC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712286"/>
              </p:ext>
            </p:extLst>
          </p:nvPr>
        </p:nvGraphicFramePr>
        <p:xfrm>
          <a:off x="5523680" y="1533912"/>
          <a:ext cx="2936752" cy="47874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188">
                  <a:extLst>
                    <a:ext uri="{9D8B030D-6E8A-4147-A177-3AD203B41FA5}">
                      <a16:colId xmlns:a16="http://schemas.microsoft.com/office/drawing/2014/main" val="4243966137"/>
                    </a:ext>
                  </a:extLst>
                </a:gridCol>
                <a:gridCol w="734188">
                  <a:extLst>
                    <a:ext uri="{9D8B030D-6E8A-4147-A177-3AD203B41FA5}">
                      <a16:colId xmlns:a16="http://schemas.microsoft.com/office/drawing/2014/main" val="1753219140"/>
                    </a:ext>
                  </a:extLst>
                </a:gridCol>
                <a:gridCol w="734188">
                  <a:extLst>
                    <a:ext uri="{9D8B030D-6E8A-4147-A177-3AD203B41FA5}">
                      <a16:colId xmlns:a16="http://schemas.microsoft.com/office/drawing/2014/main" val="4282603576"/>
                    </a:ext>
                  </a:extLst>
                </a:gridCol>
                <a:gridCol w="734188">
                  <a:extLst>
                    <a:ext uri="{9D8B030D-6E8A-4147-A177-3AD203B41FA5}">
                      <a16:colId xmlns:a16="http://schemas.microsoft.com/office/drawing/2014/main" val="180402871"/>
                    </a:ext>
                  </a:extLst>
                </a:gridCol>
              </a:tblGrid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시간</a:t>
                      </a: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9.19[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9.20[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목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9.21[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금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71579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30501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64717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381934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225579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799310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55060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306605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9980833"/>
                  </a:ext>
                </a:extLst>
              </a:tr>
              <a:tr h="492698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4197048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1830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6517448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1900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4911945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1930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667111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2000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57933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2030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305065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2100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082049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2130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676690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2200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4390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1044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7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EBDDC3"/>
      </a:hlink>
      <a:folHlink>
        <a:srgbClr val="B29C93"/>
      </a:folHlink>
    </a:clrScheme>
    <a:fontScheme name="나눔고딕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1391</TotalTime>
  <Words>894</Words>
  <Application>Microsoft Macintosh PowerPoint</Application>
  <PresentationFormat>화면 슬라이드 쇼(4:3)</PresentationFormat>
  <Paragraphs>398</Paragraphs>
  <Slides>16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Wingdings</vt:lpstr>
      <vt:lpstr>Arial</vt:lpstr>
      <vt:lpstr>맑은 고딕</vt:lpstr>
      <vt:lpstr>나눔고딕 ExtraBold</vt:lpstr>
      <vt:lpstr>나눔고딕</vt:lpstr>
      <vt:lpstr>Office 테마</vt:lpstr>
      <vt:lpstr>나만의 여행 가이드 </vt:lpstr>
      <vt:lpstr>IDEA BUILDING</vt:lpstr>
      <vt:lpstr>IDEA BUILDING</vt:lpstr>
      <vt:lpstr>자유여행, 나는 가고 싶은 곳은 많고 시간은 정해져 있다. 나의 여행 코스는?</vt:lpstr>
      <vt:lpstr>PowerPoint 프레젠테이션</vt:lpstr>
      <vt:lpstr>Graph Model</vt:lpstr>
      <vt:lpstr>Data Structure</vt:lpstr>
      <vt:lpstr>Data Structure_Path</vt:lpstr>
      <vt:lpstr>Data Structure_Route</vt:lpstr>
      <vt:lpstr>Solution</vt:lpstr>
      <vt:lpstr>Data Collection</vt:lpstr>
      <vt:lpstr>Data Collection</vt:lpstr>
      <vt:lpstr>Program Model</vt:lpstr>
      <vt:lpstr>BARCELONA</vt:lpstr>
      <vt:lpstr>Attraction</vt:lpstr>
      <vt:lpstr>Variable Setting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</dc:title>
  <dc:creator>네이버 한글캠페인</dc:creator>
  <cp:lastModifiedBy>손희덕</cp:lastModifiedBy>
  <cp:revision>41</cp:revision>
  <dcterms:created xsi:type="dcterms:W3CDTF">2011-08-25T02:21:48Z</dcterms:created>
  <dcterms:modified xsi:type="dcterms:W3CDTF">2018-09-30T19:16:33Z</dcterms:modified>
</cp:coreProperties>
</file>

<file path=docProps/thumbnail.jpeg>
</file>